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Lato-regular.fntdata"/><Relationship Id="rId25" Type="http://schemas.openxmlformats.org/officeDocument/2006/relationships/slide" Target="slides/slide18.xml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4e5ff171a_2_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a4e5ff171a_2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4e5ff171a_2_1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a4e5ff171a_2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4e5ff171a_2_2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a4e5ff171a_2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4e5ff171a_2_2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a4e5ff171a_2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4e5ff171a_2_2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a4e5ff171a_2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4e5ff171a_2_2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a4e5ff171a_2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4e5ff171a_2_2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a4e5ff171a_2_2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a4e5ff171a_2_2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a4e5ff171a_2_2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4e5ff171a_2_3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a4e5ff171a_2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4e5ff171a_2_3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a4e5ff171a_2_3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4e5ff171a_2_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a4e5ff171a_2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4e5ff171a_2_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a4e5ff171a_2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4e5ff171a_2_1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a4e5ff171a_2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4e5ff171a_2_1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a4e5ff171a_2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4e5ff171a_2_1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a4e5ff171a_2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4e5ff171a_2_1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a4e5ff171a_2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4e5ff171a_2_1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a4e5ff171a_2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4e5ff171a_2_1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a4e5ff171a_2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Image">
  <p:cSld name="Section Header with Image">
    <p:bg>
      <p:bgPr>
        <a:solidFill>
          <a:srgbClr val="F2F2F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>
            <p:ph idx="2" type="pic"/>
          </p:nvPr>
        </p:nvSpPr>
        <p:spPr>
          <a:xfrm rot="-5400000">
            <a:off x="2184989" y="-2184989"/>
            <a:ext cx="4774022" cy="9144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34275" lIns="10800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800"/>
              <a:buFont typeface="Arial"/>
              <a:buNone/>
              <a:defRPr b="0" i="1" sz="800" u="none" cap="none" strike="noStrik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/>
          <p:nvPr/>
        </p:nvSpPr>
        <p:spPr>
          <a:xfrm>
            <a:off x="324000" y="1"/>
            <a:ext cx="8820000" cy="4774021"/>
          </a:xfrm>
          <a:prstGeom prst="rect">
            <a:avLst/>
          </a:prstGeom>
          <a:gradFill>
            <a:gsLst>
              <a:gs pos="0">
                <a:srgbClr val="000000">
                  <a:alpha val="60000"/>
                </a:srgbClr>
              </a:gs>
              <a:gs pos="36000">
                <a:srgbClr val="000000">
                  <a:alpha val="60000"/>
                </a:srgbClr>
              </a:gs>
              <a:gs pos="100000">
                <a:schemeClr val="dk1"/>
              </a:gs>
            </a:gsLst>
            <a:lin ang="36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 txBox="1"/>
          <p:nvPr>
            <p:ph type="ctrTitle"/>
          </p:nvPr>
        </p:nvSpPr>
        <p:spPr>
          <a:xfrm>
            <a:off x="510546" y="1782750"/>
            <a:ext cx="4724762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510546" y="3721894"/>
            <a:ext cx="472476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8" name="Google Shape;68;p15"/>
          <p:cNvSpPr/>
          <p:nvPr/>
        </p:nvSpPr>
        <p:spPr>
          <a:xfrm>
            <a:off x="-1" y="5089922"/>
            <a:ext cx="8828999" cy="5357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8828999" y="5089922"/>
            <a:ext cx="315000" cy="535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" name="Google Shape;95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1" name="Google Shape;111;p2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9" name="Google Shape;119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://pokerfuse.com/features/in-depth/homes-cars-and-cash-look-full-tilt-founders-assets-targeted-doj/" TargetMode="External"/><Relationship Id="rId5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hyperlink" Target="https://www.flickr.com/photos/163032876@N06/43258221962" TargetMode="External"/><Relationship Id="rId5" Type="http://schemas.openxmlformats.org/officeDocument/2006/relationships/hyperlink" Target="https://www.flickr.com/photos/163032876@N06" TargetMode="External"/><Relationship Id="rId6" Type="http://schemas.openxmlformats.org/officeDocument/2006/relationships/hyperlink" Target="https://creativecommons.org/publicdomain/mark/1.0/?ref=ccsearch&amp;atype=rich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bit.ly/3krtDZf" TargetMode="External"/><Relationship Id="rId4" Type="http://schemas.openxmlformats.org/officeDocument/2006/relationships/hyperlink" Target="https://bit.ly/3muv0XC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www.flickr.com/photos/atoach/25370605889" TargetMode="External"/><Relationship Id="rId5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hyperlink" Target="https://en.wikipedia.org/wiki/Overhead_projector" TargetMode="External"/><Relationship Id="rId5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n.wikipedia.org/wiki/Nokia_5110" TargetMode="External"/><Relationship Id="rId4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1.jpg"/><Relationship Id="rId6" Type="http://schemas.openxmlformats.org/officeDocument/2006/relationships/hyperlink" Target="https://en.wikipedia.org/wiki/Nokia_5110" TargetMode="External"/><Relationship Id="rId7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hyperlink" Target="http://www.bloodygoodhorror.com/bgh/blogs/04/07/2009/blockbuster-nearing-its-end-of-days" TargetMode="External"/><Relationship Id="rId5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hyperlink" Target="https://vimeo.com/75586564" TargetMode="External"/><Relationship Id="rId5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24000" y="323999"/>
            <a:ext cx="8505000" cy="757481"/>
          </a:xfrm>
          <a:prstGeom prst="rect">
            <a:avLst/>
          </a:prstGeom>
          <a:solidFill>
            <a:schemeClr val="accent6">
              <a:alpha val="82745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Reassessing Assessment</a:t>
            </a:r>
            <a:endParaRPr sz="3000"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24000" y="1385888"/>
            <a:ext cx="8505000" cy="3386733"/>
          </a:xfrm>
          <a:prstGeom prst="rect">
            <a:avLst/>
          </a:prstGeom>
          <a:solidFill>
            <a:schemeClr val="accent6">
              <a:alpha val="86666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</a:pPr>
            <a:r>
              <a:rPr lang="en" sz="3000"/>
              <a:t>Why EVEN YOU Should Reassess How You Assess!</a:t>
            </a:r>
            <a:endParaRPr sz="3000"/>
          </a:p>
        </p:txBody>
      </p:sp>
      <p:sp>
        <p:nvSpPr>
          <p:cNvPr id="153" name="Google Shape;153;p28"/>
          <p:cNvSpPr txBox="1"/>
          <p:nvPr>
            <p:ph idx="12" type="sldNum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8443913" y="2800350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earing a hat&#10;&#10;Description automatically generated" id="155" name="Google Shape;155;p2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5350" y="1940913"/>
            <a:ext cx="3810000" cy="16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3524273" y="3689150"/>
            <a:ext cx="3086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651100" y="3954775"/>
            <a:ext cx="7931400" cy="720000"/>
          </a:xfrm>
          <a:prstGeom prst="rect">
            <a:avLst/>
          </a:prstGeom>
          <a:solidFill>
            <a:schemeClr val="accent6">
              <a:alpha val="8667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Link to handout from this session:</a:t>
            </a:r>
            <a:endParaRPr b="1"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https://bit.ly/3krtDZf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laying, sitting, table&#10;&#10;Description automatically generated" id="262" name="Google Shape;262;p37"/>
          <p:cNvPicPr preferRelativeResize="0"/>
          <p:nvPr/>
        </p:nvPicPr>
        <p:blipFill rotWithShape="1">
          <a:blip r:embed="rId3">
            <a:alphaModFix amt="50000"/>
          </a:blip>
          <a:srcRect b="25000" l="0" r="0" t="0"/>
          <a:stretch/>
        </p:blipFill>
        <p:spPr>
          <a:xfrm>
            <a:off x="15" y="1"/>
            <a:ext cx="914398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7"/>
          <p:cNvSpPr txBox="1"/>
          <p:nvPr>
            <p:ph type="title"/>
          </p:nvPr>
        </p:nvSpPr>
        <p:spPr>
          <a:xfrm>
            <a:off x="1143000" y="841772"/>
            <a:ext cx="6858000" cy="217538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</a:pPr>
            <a:r>
              <a:rPr lang="en" sz="4500">
                <a:solidFill>
                  <a:srgbClr val="FFFFFF"/>
                </a:solidFill>
              </a:rPr>
              <a:t>And this includes how we assess and grade!</a:t>
            </a:r>
            <a:endParaRPr sz="1100"/>
          </a:p>
        </p:txBody>
      </p:sp>
      <p:sp>
        <p:nvSpPr>
          <p:cNvPr id="264" name="Google Shape;264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15" y="4629151"/>
            <a:ext cx="9143985" cy="514349"/>
          </a:xfrm>
          <a:prstGeom prst="rect">
            <a:avLst/>
          </a:prstGeom>
          <a:solidFill>
            <a:srgbClr val="000000">
              <a:alpha val="49803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"Scantron-1972"</a:t>
            </a:r>
            <a:r>
              <a:rPr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by </a:t>
            </a: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karlalalis</a:t>
            </a:r>
            <a:r>
              <a:rPr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is marked with </a:t>
            </a: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PDM 1.0</a:t>
            </a:r>
            <a:r>
              <a:rPr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/>
          <p:nvPr/>
        </p:nvSpPr>
        <p:spPr>
          <a:xfrm>
            <a:off x="356616" y="0"/>
            <a:ext cx="8182719" cy="51435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8"/>
          <p:cNvSpPr txBox="1"/>
          <p:nvPr>
            <p:ph type="title"/>
          </p:nvPr>
        </p:nvSpPr>
        <p:spPr>
          <a:xfrm>
            <a:off x="2284026" y="1532747"/>
            <a:ext cx="4578896" cy="152329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alibri"/>
              <a:buNone/>
            </a:pPr>
            <a:r>
              <a:rPr lang="en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now, five ways you can reassess how you assess and grade within your classroom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9"/>
          <p:cNvPicPr preferRelativeResize="0"/>
          <p:nvPr/>
        </p:nvPicPr>
        <p:blipFill rotWithShape="1">
          <a:blip r:embed="rId3">
            <a:alphaModFix/>
          </a:blip>
          <a:srcRect b="-1" l="16875" r="16873" t="0"/>
          <a:stretch/>
        </p:blipFill>
        <p:spPr>
          <a:xfrm>
            <a:off x="4039043" y="8"/>
            <a:ext cx="5104957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9"/>
          <p:cNvSpPr/>
          <p:nvPr/>
        </p:nvSpPr>
        <p:spPr>
          <a:xfrm>
            <a:off x="0" y="0"/>
            <a:ext cx="7303183" cy="5143858"/>
          </a:xfrm>
          <a:custGeom>
            <a:rect b="b" l="l" r="r" t="t"/>
            <a:pathLst>
              <a:path extrusionOk="0" h="6858478" w="9737577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9"/>
          <p:cNvSpPr/>
          <p:nvPr/>
        </p:nvSpPr>
        <p:spPr>
          <a:xfrm>
            <a:off x="0" y="0"/>
            <a:ext cx="6981713" cy="5143858"/>
          </a:xfrm>
          <a:custGeom>
            <a:rect b="b" l="l" r="r" t="t"/>
            <a:pathLst>
              <a:path extrusionOk="0" h="6858478" w="9308951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9"/>
          <p:cNvSpPr/>
          <p:nvPr>
            <p:ph idx="12" type="sldNum"/>
          </p:nvPr>
        </p:nvSpPr>
        <p:spPr>
          <a:xfrm>
            <a:off x="7359881" y="4767263"/>
            <a:ext cx="1155469" cy="2738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5506455" y="4828097"/>
            <a:ext cx="138548" cy="20774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39"/>
          <p:cNvGrpSpPr/>
          <p:nvPr/>
        </p:nvGrpSpPr>
        <p:grpSpPr>
          <a:xfrm>
            <a:off x="603504" y="-30725"/>
            <a:ext cx="4846253" cy="4858821"/>
            <a:chOff x="0" y="-383868"/>
            <a:chExt cx="6461671" cy="6478429"/>
          </a:xfrm>
        </p:grpSpPr>
        <p:sp>
          <p:nvSpPr>
            <p:cNvPr id="283" name="Google Shape;283;p39"/>
            <p:cNvSpPr/>
            <p:nvPr/>
          </p:nvSpPr>
          <p:spPr>
            <a:xfrm>
              <a:off x="0" y="0"/>
              <a:ext cx="5169337" cy="13408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9"/>
            <p:cNvSpPr txBox="1"/>
            <p:nvPr/>
          </p:nvSpPr>
          <p:spPr>
            <a:xfrm>
              <a:off x="111123" y="-383868"/>
              <a:ext cx="4711200" cy="172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450" lIns="71450" spcFirstLastPara="1" rIns="71450" wrap="square" tIns="71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1" lang="en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Grade Things as 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1" lang="en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Class!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9"/>
            <p:cNvSpPr/>
            <p:nvPr/>
          </p:nvSpPr>
          <p:spPr>
            <a:xfrm>
              <a:off x="432932" y="1584586"/>
              <a:ext cx="5169337" cy="13408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67CFBD"/>
                </a:gs>
                <a:gs pos="50000">
                  <a:srgbClr val="49CEBA"/>
                </a:gs>
                <a:gs pos="100000">
                  <a:srgbClr val="39BDA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9"/>
            <p:cNvSpPr txBox="1"/>
            <p:nvPr/>
          </p:nvSpPr>
          <p:spPr>
            <a:xfrm>
              <a:off x="472203" y="1623857"/>
              <a:ext cx="3786341" cy="1262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450" lIns="71450" spcFirstLastPara="1" rIns="71450" wrap="square" tIns="71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Good - It saves you from hauling things home every night.</a:t>
              </a:r>
              <a:endParaRPr sz="1100"/>
            </a:p>
          </p:txBody>
        </p:sp>
        <p:sp>
          <p:nvSpPr>
            <p:cNvPr id="287" name="Google Shape;287;p39"/>
            <p:cNvSpPr/>
            <p:nvPr/>
          </p:nvSpPr>
          <p:spPr>
            <a:xfrm>
              <a:off x="859402" y="3169172"/>
              <a:ext cx="5169337" cy="13408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61C475"/>
                </a:gs>
                <a:gs pos="50000">
                  <a:srgbClr val="42C25D"/>
                </a:gs>
                <a:gs pos="100000">
                  <a:srgbClr val="33B14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9"/>
            <p:cNvSpPr txBox="1"/>
            <p:nvPr/>
          </p:nvSpPr>
          <p:spPr>
            <a:xfrm>
              <a:off x="898660" y="3208432"/>
              <a:ext cx="4133400" cy="126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450" lIns="71450" spcFirstLastPara="1" rIns="71450" wrap="square" tIns="71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Better – It gives students immediate results.</a:t>
              </a:r>
              <a:endParaRPr sz="1100"/>
            </a:p>
          </p:txBody>
        </p:sp>
        <p:sp>
          <p:nvSpPr>
            <p:cNvPr id="289" name="Google Shape;289;p39"/>
            <p:cNvSpPr/>
            <p:nvPr/>
          </p:nvSpPr>
          <p:spPr>
            <a:xfrm>
              <a:off x="1292334" y="4753758"/>
              <a:ext cx="5169337" cy="13408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7EB55F"/>
                </a:gs>
                <a:gs pos="50000">
                  <a:srgbClr val="6EB03F"/>
                </a:gs>
                <a:gs pos="100000">
                  <a:srgbClr val="5F9F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9"/>
            <p:cNvSpPr txBox="1"/>
            <p:nvPr/>
          </p:nvSpPr>
          <p:spPr>
            <a:xfrm>
              <a:off x="1331605" y="4793029"/>
              <a:ext cx="3786341" cy="1262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450" lIns="71450" spcFirstLastPara="1" rIns="71450" wrap="square" tIns="71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Best - It solidifies the learning for students.</a:t>
              </a:r>
              <a:endParaRPr sz="1100"/>
            </a:p>
          </p:txBody>
        </p:sp>
        <p:sp>
          <p:nvSpPr>
            <p:cNvPr id="291" name="Google Shape;291;p39"/>
            <p:cNvSpPr/>
            <p:nvPr/>
          </p:nvSpPr>
          <p:spPr>
            <a:xfrm>
              <a:off x="4297815" y="1026933"/>
              <a:ext cx="871522" cy="87152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EEF">
                <a:alpha val="89803"/>
              </a:srgbClr>
            </a:solidFill>
            <a:ln cap="flat" cmpd="sng" w="9525">
              <a:solidFill>
                <a:srgbClr val="CFDEE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9"/>
            <p:cNvSpPr txBox="1"/>
            <p:nvPr/>
          </p:nvSpPr>
          <p:spPr>
            <a:xfrm>
              <a:off x="4493907" y="1026933"/>
              <a:ext cx="479338" cy="655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9"/>
            <p:cNvSpPr/>
            <p:nvPr/>
          </p:nvSpPr>
          <p:spPr>
            <a:xfrm>
              <a:off x="4730747" y="2611519"/>
              <a:ext cx="871522" cy="87152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CE8DD">
                <a:alpha val="89803"/>
              </a:srgbClr>
            </a:solidFill>
            <a:ln cap="flat" cmpd="sng" w="9525">
              <a:solidFill>
                <a:srgbClr val="CFDEE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9"/>
            <p:cNvSpPr txBox="1"/>
            <p:nvPr/>
          </p:nvSpPr>
          <p:spPr>
            <a:xfrm>
              <a:off x="4926839" y="2611519"/>
              <a:ext cx="479338" cy="655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9"/>
            <p:cNvSpPr/>
            <p:nvPr/>
          </p:nvSpPr>
          <p:spPr>
            <a:xfrm>
              <a:off x="5157217" y="4196105"/>
              <a:ext cx="871522" cy="87152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3E1CC">
                <a:alpha val="89803"/>
              </a:srgbClr>
            </a:solidFill>
            <a:ln cap="flat" cmpd="sng" w="9525">
              <a:solidFill>
                <a:srgbClr val="CFDEE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9"/>
            <p:cNvSpPr txBox="1"/>
            <p:nvPr/>
          </p:nvSpPr>
          <p:spPr>
            <a:xfrm>
              <a:off x="5353309" y="4196105"/>
              <a:ext cx="479338" cy="655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/>
          <p:nvPr/>
        </p:nvSpPr>
        <p:spPr>
          <a:xfrm>
            <a:off x="0" y="0"/>
            <a:ext cx="3477006" cy="5143500"/>
          </a:xfrm>
          <a:prstGeom prst="rect">
            <a:avLst/>
          </a:prstGeom>
          <a:solidFill>
            <a:srgbClr val="2C6B3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0"/>
          <p:cNvSpPr/>
          <p:nvPr/>
        </p:nvSpPr>
        <p:spPr>
          <a:xfrm>
            <a:off x="363474" y="419555"/>
            <a:ext cx="2750058" cy="430439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40"/>
          <p:cNvPicPr preferRelativeResize="0"/>
          <p:nvPr/>
        </p:nvPicPr>
        <p:blipFill rotWithShape="1">
          <a:blip r:embed="rId3">
            <a:alphaModFix/>
          </a:blip>
          <a:srcRect b="-1" l="17472" r="16277" t="0"/>
          <a:stretch/>
        </p:blipFill>
        <p:spPr>
          <a:xfrm>
            <a:off x="571023" y="1395447"/>
            <a:ext cx="2334960" cy="235260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0"/>
          <p:cNvSpPr/>
          <p:nvPr>
            <p:ph idx="12" type="sldNum"/>
          </p:nvPr>
        </p:nvSpPr>
        <p:spPr>
          <a:xfrm>
            <a:off x="219456" y="4767263"/>
            <a:ext cx="514350" cy="2738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0"/>
          <p:cNvSpPr txBox="1"/>
          <p:nvPr/>
        </p:nvSpPr>
        <p:spPr>
          <a:xfrm>
            <a:off x="5506455" y="4828097"/>
            <a:ext cx="138548" cy="2077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6" name="Google Shape;306;p40"/>
          <p:cNvGrpSpPr/>
          <p:nvPr/>
        </p:nvGrpSpPr>
        <p:grpSpPr>
          <a:xfrm>
            <a:off x="3910936" y="664369"/>
            <a:ext cx="4817136" cy="4003495"/>
            <a:chOff x="0" y="0"/>
            <a:chExt cx="6422848" cy="5337993"/>
          </a:xfrm>
        </p:grpSpPr>
        <p:cxnSp>
          <p:nvCxnSpPr>
            <p:cNvPr id="307" name="Google Shape;307;p40"/>
            <p:cNvCxnSpPr/>
            <p:nvPr/>
          </p:nvCxnSpPr>
          <p:spPr>
            <a:xfrm>
              <a:off x="0" y="0"/>
              <a:ext cx="6422848" cy="0"/>
            </a:xfrm>
            <a:prstGeom prst="straightConnector1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</p:cxnSp>
        <p:sp>
          <p:nvSpPr>
            <p:cNvPr id="308" name="Google Shape;308;p40"/>
            <p:cNvSpPr/>
            <p:nvPr/>
          </p:nvSpPr>
          <p:spPr>
            <a:xfrm>
              <a:off x="0" y="0"/>
              <a:ext cx="6422848" cy="1334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0"/>
            <p:cNvSpPr txBox="1"/>
            <p:nvPr/>
          </p:nvSpPr>
          <p:spPr>
            <a:xfrm>
              <a:off x="0" y="0"/>
              <a:ext cx="6422848" cy="1334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</a:t>
              </a:r>
              <a:r>
                <a:rPr lang="en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Students Self-Assess!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0" name="Google Shape;310;p40"/>
            <p:cNvCxnSpPr/>
            <p:nvPr/>
          </p:nvCxnSpPr>
          <p:spPr>
            <a:xfrm>
              <a:off x="0" y="1334498"/>
              <a:ext cx="6422848" cy="0"/>
            </a:xfrm>
            <a:prstGeom prst="straightConnector1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</p:cxnSp>
        <p:sp>
          <p:nvSpPr>
            <p:cNvPr id="311" name="Google Shape;311;p40"/>
            <p:cNvSpPr/>
            <p:nvPr/>
          </p:nvSpPr>
          <p:spPr>
            <a:xfrm>
              <a:off x="0" y="1334498"/>
              <a:ext cx="6422848" cy="1334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0"/>
            <p:cNvSpPr txBox="1"/>
            <p:nvPr/>
          </p:nvSpPr>
          <p:spPr>
            <a:xfrm>
              <a:off x="0" y="1334498"/>
              <a:ext cx="6422848" cy="1334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850" lIns="82850" spcFirstLastPara="1" rIns="82850" wrap="square" tIns="8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Good – Self-assessments empower students in the learning.</a:t>
              </a:r>
              <a:endParaRPr sz="1100"/>
            </a:p>
          </p:txBody>
        </p:sp>
        <p:cxnSp>
          <p:nvCxnSpPr>
            <p:cNvPr id="313" name="Google Shape;313;p40"/>
            <p:cNvCxnSpPr/>
            <p:nvPr/>
          </p:nvCxnSpPr>
          <p:spPr>
            <a:xfrm>
              <a:off x="0" y="2668997"/>
              <a:ext cx="6422848" cy="0"/>
            </a:xfrm>
            <a:prstGeom prst="straightConnector1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</p:cxnSp>
        <p:sp>
          <p:nvSpPr>
            <p:cNvPr id="314" name="Google Shape;314;p40"/>
            <p:cNvSpPr/>
            <p:nvPr/>
          </p:nvSpPr>
          <p:spPr>
            <a:xfrm>
              <a:off x="0" y="2668996"/>
              <a:ext cx="6422848" cy="1334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0"/>
            <p:cNvSpPr txBox="1"/>
            <p:nvPr/>
          </p:nvSpPr>
          <p:spPr>
            <a:xfrm>
              <a:off x="0" y="2668996"/>
              <a:ext cx="6422848" cy="1334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850" lIns="82850" spcFirstLastPara="1" rIns="82850" wrap="square" tIns="8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Better – Self-assessments open the door for a discussion about the learning.</a:t>
              </a:r>
              <a:endParaRPr sz="1100"/>
            </a:p>
          </p:txBody>
        </p:sp>
        <p:cxnSp>
          <p:nvCxnSpPr>
            <p:cNvPr id="316" name="Google Shape;316;p40"/>
            <p:cNvCxnSpPr/>
            <p:nvPr/>
          </p:nvCxnSpPr>
          <p:spPr>
            <a:xfrm>
              <a:off x="0" y="4003495"/>
              <a:ext cx="6422848" cy="0"/>
            </a:xfrm>
            <a:prstGeom prst="straightConnector1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</p:cxnSp>
        <p:sp>
          <p:nvSpPr>
            <p:cNvPr id="317" name="Google Shape;317;p40"/>
            <p:cNvSpPr/>
            <p:nvPr/>
          </p:nvSpPr>
          <p:spPr>
            <a:xfrm>
              <a:off x="0" y="4003495"/>
              <a:ext cx="6422848" cy="1334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0"/>
            <p:cNvSpPr txBox="1"/>
            <p:nvPr/>
          </p:nvSpPr>
          <p:spPr>
            <a:xfrm>
              <a:off x="0" y="4003495"/>
              <a:ext cx="6422848" cy="1334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850" lIns="82850" spcFirstLastPara="1" rIns="82850" wrap="square" tIns="8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Best – Self-assessments build trust between you and your students.</a:t>
              </a:r>
              <a:endParaRPr sz="11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1"/>
          <p:cNvPicPr preferRelativeResize="0"/>
          <p:nvPr/>
        </p:nvPicPr>
        <p:blipFill rotWithShape="1">
          <a:blip r:embed="rId3">
            <a:alphaModFix/>
          </a:blip>
          <a:srcRect b="-1" l="27282" r="27281" t="0"/>
          <a:stretch/>
        </p:blipFill>
        <p:spPr>
          <a:xfrm>
            <a:off x="15" y="8"/>
            <a:ext cx="3501175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1"/>
          <p:cNvSpPr/>
          <p:nvPr/>
        </p:nvSpPr>
        <p:spPr>
          <a:xfrm rot="10800000">
            <a:off x="730004" y="0"/>
            <a:ext cx="8413996" cy="5143500"/>
          </a:xfrm>
          <a:custGeom>
            <a:rect b="b" l="l" r="r" t="t"/>
            <a:pathLst>
              <a:path extrusionOk="0" h="6858000" w="11218661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1"/>
          <p:cNvSpPr/>
          <p:nvPr/>
        </p:nvSpPr>
        <p:spPr>
          <a:xfrm rot="10800000">
            <a:off x="1065186" y="0"/>
            <a:ext cx="8078814" cy="5143500"/>
          </a:xfrm>
          <a:custGeom>
            <a:rect b="b" l="l" r="r" t="t"/>
            <a:pathLst>
              <a:path extrusionOk="0" h="6858000" w="10771752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1"/>
          <p:cNvSpPr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5506455" y="4828097"/>
            <a:ext cx="138548" cy="20774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8" name="Google Shape;328;p41"/>
          <p:cNvGrpSpPr/>
          <p:nvPr/>
        </p:nvGrpSpPr>
        <p:grpSpPr>
          <a:xfrm>
            <a:off x="2296026" y="632745"/>
            <a:ext cx="6365373" cy="4143934"/>
            <a:chOff x="5934" y="274948"/>
            <a:chExt cx="8487164" cy="5525245"/>
          </a:xfrm>
        </p:grpSpPr>
        <p:sp>
          <p:nvSpPr>
            <p:cNvPr id="329" name="Google Shape;329;p41"/>
            <p:cNvSpPr/>
            <p:nvPr/>
          </p:nvSpPr>
          <p:spPr>
            <a:xfrm>
              <a:off x="5934" y="274948"/>
              <a:ext cx="1776583" cy="259201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203332" y="462477"/>
              <a:ext cx="1776583" cy="259201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1"/>
            <p:cNvSpPr txBox="1"/>
            <p:nvPr/>
          </p:nvSpPr>
          <p:spPr>
            <a:xfrm>
              <a:off x="255366" y="514511"/>
              <a:ext cx="1672515" cy="24879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275" lIns="54275" spcFirstLastPara="1" rIns="54275" wrap="square" tIns="5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2400">
                  <a:latin typeface="Calibri"/>
                  <a:ea typeface="Calibri"/>
                  <a:cs typeface="Calibri"/>
                  <a:sym typeface="Calibri"/>
                </a:rPr>
                <a:t>Mix-up your final exams!</a:t>
              </a:r>
              <a:endParaRPr sz="2400"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2129738" y="1186038"/>
              <a:ext cx="1776583" cy="245662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2327136" y="1373566"/>
              <a:ext cx="1776583" cy="245662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1"/>
            <p:cNvSpPr txBox="1"/>
            <p:nvPr/>
          </p:nvSpPr>
          <p:spPr>
            <a:xfrm>
              <a:off x="2379170" y="1425600"/>
              <a:ext cx="1672515" cy="2352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275" lIns="54275" spcFirstLastPara="1" rIns="54275" wrap="square" tIns="5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>
                  <a:latin typeface="Calibri"/>
                  <a:ea typeface="Calibri"/>
                  <a:cs typeface="Calibri"/>
                  <a:sym typeface="Calibri"/>
                </a:rPr>
                <a:t>The Good – 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>
                  <a:latin typeface="Calibri"/>
                  <a:ea typeface="Calibri"/>
                  <a:cs typeface="Calibri"/>
                  <a:sym typeface="Calibri"/>
                </a:rPr>
                <a:t>It’s tough for students to cheat if the assignments are unique!</a:t>
              </a:r>
              <a:endParaRPr sz="1100"/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4358466" y="2047174"/>
              <a:ext cx="1776583" cy="242583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4555864" y="2234702"/>
              <a:ext cx="1776583" cy="24258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1"/>
            <p:cNvSpPr txBox="1"/>
            <p:nvPr/>
          </p:nvSpPr>
          <p:spPr>
            <a:xfrm>
              <a:off x="4607898" y="2286736"/>
              <a:ext cx="1672515" cy="2321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275" lIns="54275" spcFirstLastPara="1" rIns="54275" wrap="square" tIns="5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>
                  <a:latin typeface="Calibri"/>
                  <a:ea typeface="Calibri"/>
                  <a:cs typeface="Calibri"/>
                  <a:sym typeface="Calibri"/>
                </a:rPr>
                <a:t>The Better – 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>
                  <a:latin typeface="Calibri"/>
                  <a:ea typeface="Calibri"/>
                  <a:cs typeface="Calibri"/>
                  <a:sym typeface="Calibri"/>
                </a:rPr>
                <a:t>It’s much more fun grading a variety of assignments versus 100 of the same thing.</a:t>
              </a:r>
              <a:endParaRPr sz="1100"/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6519117" y="3214879"/>
              <a:ext cx="1776583" cy="239778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6716515" y="3402408"/>
              <a:ext cx="1776583" cy="239778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1"/>
            <p:cNvSpPr txBox="1"/>
            <p:nvPr/>
          </p:nvSpPr>
          <p:spPr>
            <a:xfrm>
              <a:off x="6768549" y="3454442"/>
              <a:ext cx="1672515" cy="229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275" lIns="54275" spcFirstLastPara="1" rIns="54275" wrap="square" tIns="5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>
                  <a:latin typeface="Calibri"/>
                  <a:ea typeface="Calibri"/>
                  <a:cs typeface="Calibri"/>
                  <a:sym typeface="Calibri"/>
                </a:rPr>
                <a:t>The Best – 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>
                  <a:latin typeface="Calibri"/>
                  <a:ea typeface="Calibri"/>
                  <a:cs typeface="Calibri"/>
                  <a:sym typeface="Calibri"/>
                </a:rPr>
                <a:t>It allows students to play into their strengths.</a:t>
              </a:r>
              <a:endParaRPr sz="11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/>
          <p:nvPr/>
        </p:nvSpPr>
        <p:spPr>
          <a:xfrm>
            <a:off x="1143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2"/>
          <p:cNvSpPr/>
          <p:nvPr/>
        </p:nvSpPr>
        <p:spPr>
          <a:xfrm rot="10800000">
            <a:off x="720090" y="0"/>
            <a:ext cx="8413996" cy="5143500"/>
          </a:xfrm>
          <a:custGeom>
            <a:rect b="b" l="l" r="r" t="t"/>
            <a:pathLst>
              <a:path extrusionOk="0" h="6858000" w="11218661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2"/>
          <p:cNvSpPr/>
          <p:nvPr/>
        </p:nvSpPr>
        <p:spPr>
          <a:xfrm rot="10800000">
            <a:off x="1065186" y="0"/>
            <a:ext cx="8078814" cy="5143500"/>
          </a:xfrm>
          <a:custGeom>
            <a:rect b="b" l="l" r="r" t="t"/>
            <a:pathLst>
              <a:path extrusionOk="0" h="6858000" w="10771752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42"/>
          <p:cNvPicPr preferRelativeResize="0"/>
          <p:nvPr/>
        </p:nvPicPr>
        <p:blipFill rotWithShape="1">
          <a:blip r:embed="rId3">
            <a:alphaModFix/>
          </a:blip>
          <a:srcRect b="0" l="0" r="9091" t="23391"/>
          <a:stretch/>
        </p:blipFill>
        <p:spPr>
          <a:xfrm>
            <a:off x="360045" y="1848904"/>
            <a:ext cx="2569468" cy="144533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2"/>
          <p:cNvSpPr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42"/>
          <p:cNvSpPr txBox="1"/>
          <p:nvPr/>
        </p:nvSpPr>
        <p:spPr>
          <a:xfrm>
            <a:off x="5506455" y="4828097"/>
            <a:ext cx="138548" cy="20774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42"/>
          <p:cNvGrpSpPr/>
          <p:nvPr/>
        </p:nvGrpSpPr>
        <p:grpSpPr>
          <a:xfrm>
            <a:off x="3290625" y="-86800"/>
            <a:ext cx="5370774" cy="4914897"/>
            <a:chOff x="-15" y="-501496"/>
            <a:chExt cx="7161032" cy="6553196"/>
          </a:xfrm>
        </p:grpSpPr>
        <p:cxnSp>
          <p:nvCxnSpPr>
            <p:cNvPr id="352" name="Google Shape;352;p42"/>
            <p:cNvCxnSpPr/>
            <p:nvPr/>
          </p:nvCxnSpPr>
          <p:spPr>
            <a:xfrm>
              <a:off x="0" y="0"/>
              <a:ext cx="7161017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53" name="Google Shape;353;p42"/>
            <p:cNvSpPr/>
            <p:nvPr/>
          </p:nvSpPr>
          <p:spPr>
            <a:xfrm>
              <a:off x="0" y="0"/>
              <a:ext cx="7161017" cy="151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2"/>
            <p:cNvSpPr txBox="1"/>
            <p:nvPr/>
          </p:nvSpPr>
          <p:spPr>
            <a:xfrm>
              <a:off x="-15" y="-501496"/>
              <a:ext cx="7161000" cy="15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725" lIns="85725" spcFirstLastPara="1" rIns="85725" wrap="square" tIns="8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Let</a:t>
              </a:r>
              <a:r>
                <a:rPr lang="en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Students Create Their Own Assessments!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5" name="Google Shape;355;p42"/>
            <p:cNvCxnSpPr/>
            <p:nvPr/>
          </p:nvCxnSpPr>
          <p:spPr>
            <a:xfrm>
              <a:off x="0" y="1512924"/>
              <a:ext cx="7161017" cy="0"/>
            </a:xfrm>
            <a:prstGeom prst="straightConnector1">
              <a:avLst/>
            </a:prstGeom>
            <a:solidFill>
              <a:srgbClr val="50C9B6"/>
            </a:solidFill>
            <a:ln cap="flat" cmpd="sng" w="12700">
              <a:solidFill>
                <a:srgbClr val="50C9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56" name="Google Shape;356;p42"/>
            <p:cNvSpPr/>
            <p:nvPr/>
          </p:nvSpPr>
          <p:spPr>
            <a:xfrm>
              <a:off x="0" y="1512925"/>
              <a:ext cx="7161017" cy="151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2"/>
            <p:cNvSpPr txBox="1"/>
            <p:nvPr/>
          </p:nvSpPr>
          <p:spPr>
            <a:xfrm>
              <a:off x="0" y="1512925"/>
              <a:ext cx="7161017" cy="151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725" lIns="85725" spcFirstLastPara="1" rIns="85725" wrap="square" tIns="8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Good – It’s tough for students to complain about the assignment when they created it. </a:t>
              </a:r>
              <a:endParaRPr sz="1100"/>
            </a:p>
          </p:txBody>
        </p:sp>
        <p:cxnSp>
          <p:nvCxnSpPr>
            <p:cNvPr id="358" name="Google Shape;358;p42"/>
            <p:cNvCxnSpPr/>
            <p:nvPr/>
          </p:nvCxnSpPr>
          <p:spPr>
            <a:xfrm>
              <a:off x="0" y="3025849"/>
              <a:ext cx="7161017" cy="0"/>
            </a:xfrm>
            <a:prstGeom prst="straightConnector1">
              <a:avLst/>
            </a:prstGeom>
            <a:solidFill>
              <a:srgbClr val="48BD62"/>
            </a:solidFill>
            <a:ln cap="flat" cmpd="sng" w="12700">
              <a:solidFill>
                <a:srgbClr val="48BD6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59" name="Google Shape;359;p42"/>
            <p:cNvSpPr/>
            <p:nvPr/>
          </p:nvSpPr>
          <p:spPr>
            <a:xfrm>
              <a:off x="0" y="3025850"/>
              <a:ext cx="7161017" cy="151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2"/>
            <p:cNvSpPr txBox="1"/>
            <p:nvPr/>
          </p:nvSpPr>
          <p:spPr>
            <a:xfrm>
              <a:off x="0" y="3025850"/>
              <a:ext cx="7161017" cy="151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725" lIns="85725" spcFirstLastPara="1" rIns="85725" wrap="square" tIns="8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Better – It helps students analyze, synthesize, and create (level four DOK categories).</a:t>
              </a:r>
              <a:endParaRPr sz="1100"/>
            </a:p>
          </p:txBody>
        </p:sp>
        <p:cxnSp>
          <p:nvCxnSpPr>
            <p:cNvPr id="361" name="Google Shape;361;p42"/>
            <p:cNvCxnSpPr/>
            <p:nvPr/>
          </p:nvCxnSpPr>
          <p:spPr>
            <a:xfrm>
              <a:off x="0" y="4538775"/>
              <a:ext cx="7161017" cy="0"/>
            </a:xfrm>
            <a:prstGeom prst="straightConnector1">
              <a:avLst/>
            </a:prstGeom>
            <a:solidFill>
              <a:srgbClr val="6FAB46"/>
            </a:solidFill>
            <a:ln cap="flat" cmpd="sng" w="12700">
              <a:solidFill>
                <a:srgbClr val="6FAB4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62" name="Google Shape;362;p42"/>
            <p:cNvSpPr/>
            <p:nvPr/>
          </p:nvSpPr>
          <p:spPr>
            <a:xfrm>
              <a:off x="0" y="4538775"/>
              <a:ext cx="7161017" cy="151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2"/>
            <p:cNvSpPr txBox="1"/>
            <p:nvPr/>
          </p:nvSpPr>
          <p:spPr>
            <a:xfrm>
              <a:off x="0" y="4538775"/>
              <a:ext cx="7161017" cy="151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725" lIns="85725" spcFirstLastPara="1" rIns="85725" wrap="square" tIns="8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Best – It makes the learning meaningful and relevant. </a:t>
              </a:r>
              <a:endParaRPr sz="11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43"/>
          <p:cNvPicPr preferRelativeResize="0"/>
          <p:nvPr/>
        </p:nvPicPr>
        <p:blipFill rotWithShape="1">
          <a:blip r:embed="rId3">
            <a:alphaModFix amt="35000"/>
          </a:blip>
          <a:srcRect b="0" l="0" r="0" t="15730"/>
          <a:stretch/>
        </p:blipFill>
        <p:spPr>
          <a:xfrm>
            <a:off x="15" y="8"/>
            <a:ext cx="9143985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3"/>
          <p:cNvSpPr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3"/>
          <p:cNvSpPr txBox="1"/>
          <p:nvPr/>
        </p:nvSpPr>
        <p:spPr>
          <a:xfrm>
            <a:off x="5506455" y="4828097"/>
            <a:ext cx="138548" cy="20774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oogle Shape;372;p43"/>
          <p:cNvGrpSpPr/>
          <p:nvPr/>
        </p:nvGrpSpPr>
        <p:grpSpPr>
          <a:xfrm>
            <a:off x="1987718" y="108454"/>
            <a:ext cx="5168594" cy="4926591"/>
            <a:chOff x="1826940" y="2134"/>
            <a:chExt cx="6891459" cy="6568789"/>
          </a:xfrm>
        </p:grpSpPr>
        <p:sp>
          <p:nvSpPr>
            <p:cNvPr id="373" name="Google Shape;373;p43"/>
            <p:cNvSpPr/>
            <p:nvPr/>
          </p:nvSpPr>
          <p:spPr>
            <a:xfrm>
              <a:off x="3947200" y="2134"/>
              <a:ext cx="2621198" cy="2621198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3"/>
            <p:cNvSpPr txBox="1"/>
            <p:nvPr/>
          </p:nvSpPr>
          <p:spPr>
            <a:xfrm>
              <a:off x="4602500" y="2134"/>
              <a:ext cx="1310599" cy="2162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Let</a:t>
              </a: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Students Improve Their Work!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43"/>
            <p:cNvSpPr/>
            <p:nvPr/>
          </p:nvSpPr>
          <p:spPr>
            <a:xfrm rot="5400000">
              <a:off x="5919929" y="1797591"/>
              <a:ext cx="2621198" cy="2975741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3"/>
            <p:cNvSpPr txBox="1"/>
            <p:nvPr/>
          </p:nvSpPr>
          <p:spPr>
            <a:xfrm>
              <a:off x="6201368" y="2630163"/>
              <a:ext cx="2517031" cy="131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675" lIns="74675" spcFirstLastPara="1" rIns="74675" wrap="square" tIns="74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en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Good – 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en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It focuses on the learning more than the grade.</a:t>
              </a:r>
              <a:endParaRPr sz="1700"/>
            </a:p>
          </p:txBody>
        </p:sp>
        <p:sp>
          <p:nvSpPr>
            <p:cNvPr id="377" name="Google Shape;377;p43"/>
            <p:cNvSpPr/>
            <p:nvPr/>
          </p:nvSpPr>
          <p:spPr>
            <a:xfrm rot="10800000">
              <a:off x="3930200" y="3949725"/>
              <a:ext cx="2621198" cy="2621198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3"/>
            <p:cNvSpPr txBox="1"/>
            <p:nvPr/>
          </p:nvSpPr>
          <p:spPr>
            <a:xfrm>
              <a:off x="4585483" y="4181963"/>
              <a:ext cx="1310700" cy="23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675" lIns="74675" spcFirstLastPara="1" rIns="74675" wrap="square" tIns="74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en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Better-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en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can ask students to highlight / discuss the new learning.</a:t>
              </a:r>
              <a:endParaRPr/>
            </a:p>
          </p:txBody>
        </p:sp>
        <p:sp>
          <p:nvSpPr>
            <p:cNvPr id="379" name="Google Shape;379;p43"/>
            <p:cNvSpPr/>
            <p:nvPr/>
          </p:nvSpPr>
          <p:spPr>
            <a:xfrm rot="-5400000">
              <a:off x="1920360" y="1881443"/>
              <a:ext cx="2621198" cy="2808037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3"/>
            <p:cNvSpPr txBox="1"/>
            <p:nvPr/>
          </p:nvSpPr>
          <p:spPr>
            <a:xfrm>
              <a:off x="1826941" y="2630162"/>
              <a:ext cx="2349327" cy="131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675" lIns="74675" spcFirstLastPara="1" rIns="74675" wrap="square" tIns="74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Best – 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It teaches perseverance and resilience!</a:t>
              </a:r>
              <a:endParaRPr sz="16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4"/>
          <p:cNvPicPr preferRelativeResize="0"/>
          <p:nvPr/>
        </p:nvPicPr>
        <p:blipFill rotWithShape="1">
          <a:blip r:embed="rId3">
            <a:alphaModFix/>
          </a:blip>
          <a:srcRect b="0" l="23268" r="26017" t="0"/>
          <a:stretch/>
        </p:blipFill>
        <p:spPr>
          <a:xfrm>
            <a:off x="15" y="8"/>
            <a:ext cx="3477919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4"/>
          <p:cNvSpPr txBox="1"/>
          <p:nvPr>
            <p:ph type="ctrTitle"/>
          </p:nvPr>
        </p:nvSpPr>
        <p:spPr>
          <a:xfrm>
            <a:off x="3800475" y="480059"/>
            <a:ext cx="4863464" cy="341661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 sz="3600"/>
              <a:t>Long story short, in terms of grading and assessment –</a:t>
            </a:r>
            <a:br>
              <a:rPr lang="en" sz="3600"/>
            </a:br>
            <a:br>
              <a:rPr lang="en" sz="3600"/>
            </a:br>
            <a:r>
              <a:rPr lang="en" sz="3600"/>
              <a:t>“You better start swimming or you’ll sink like a stone because the times they are a changing”</a:t>
            </a:r>
            <a:endParaRPr sz="1100"/>
          </a:p>
        </p:txBody>
      </p:sp>
      <p:sp>
        <p:nvSpPr>
          <p:cNvPr id="387" name="Google Shape;387;p44"/>
          <p:cNvSpPr txBox="1"/>
          <p:nvPr>
            <p:ph idx="1" type="subTitle"/>
          </p:nvPr>
        </p:nvSpPr>
        <p:spPr>
          <a:xfrm>
            <a:off x="3957995" y="4000500"/>
            <a:ext cx="4705944" cy="6629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1100"/>
              <a:t>- Bob Dylan</a:t>
            </a:r>
            <a:endParaRPr sz="1100"/>
          </a:p>
        </p:txBody>
      </p:sp>
      <p:sp>
        <p:nvSpPr>
          <p:cNvPr id="388" name="Google Shape;388;p44"/>
          <p:cNvSpPr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/>
          <p:nvPr/>
        </p:nvSpPr>
        <p:spPr>
          <a:xfrm>
            <a:off x="0" y="0"/>
            <a:ext cx="9143999" cy="5143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5"/>
          <p:cNvSpPr/>
          <p:nvPr/>
        </p:nvSpPr>
        <p:spPr>
          <a:xfrm rot="5400000">
            <a:off x="-952744" y="2526955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5"/>
          <p:cNvSpPr/>
          <p:nvPr/>
        </p:nvSpPr>
        <p:spPr>
          <a:xfrm rot="-5400000">
            <a:off x="4780856" y="780353"/>
            <a:ext cx="5143502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5"/>
          <p:cNvSpPr/>
          <p:nvPr/>
        </p:nvSpPr>
        <p:spPr>
          <a:xfrm>
            <a:off x="290935" y="643340"/>
            <a:ext cx="8300268" cy="39066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5"/>
          <p:cNvSpPr txBox="1"/>
          <p:nvPr>
            <p:ph type="ctrTitle"/>
          </p:nvPr>
        </p:nvSpPr>
        <p:spPr>
          <a:xfrm>
            <a:off x="740775" y="995025"/>
            <a:ext cx="7432800" cy="4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b="1" lang="en" sz="11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Website: thebaldenglishteacher.com</a:t>
            </a:r>
            <a:br>
              <a:rPr b="1"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Twitter: @BaldRoberts</a:t>
            </a:r>
            <a:br>
              <a:rPr b="1"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Email:thebaldenglishteacher@gmail.com</a:t>
            </a:r>
            <a:br>
              <a:rPr b="1" lang="en" sz="1100">
                <a:solidFill>
                  <a:schemeClr val="dk1"/>
                </a:solidFill>
              </a:rPr>
            </a:br>
            <a:br>
              <a:rPr b="1" lang="en" sz="1100">
                <a:solidFill>
                  <a:schemeClr val="dk1"/>
                </a:solidFill>
              </a:rPr>
            </a:br>
            <a:r>
              <a:rPr b="1" lang="en" sz="2500">
                <a:latin typeface="Lato"/>
                <a:ea typeface="Lato"/>
                <a:cs typeface="Lato"/>
                <a:sym typeface="Lato"/>
              </a:rPr>
              <a:t>Link</a:t>
            </a:r>
            <a:endParaRPr b="1" sz="2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Link to handout from this session:</a:t>
            </a:r>
            <a:endParaRPr b="1"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" sz="2500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https://bit.ly/3krtDZf</a:t>
            </a:r>
            <a:endParaRPr b="1" sz="2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" sz="2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Link to slides from this session:</a:t>
            </a:r>
            <a:endParaRPr b="1" sz="2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" sz="2500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https://bit.ly/3muv0XC</a:t>
            </a:r>
            <a:endParaRPr b="1" sz="2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45"/>
          <p:cNvSpPr txBox="1"/>
          <p:nvPr>
            <p:ph idx="1" type="subTitle"/>
          </p:nvPr>
        </p:nvSpPr>
        <p:spPr>
          <a:xfrm>
            <a:off x="740775" y="570825"/>
            <a:ext cx="74328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" sz="3000">
                <a:solidFill>
                  <a:schemeClr val="dk1"/>
                </a:solidFill>
              </a:rPr>
              <a:t>Contact Information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5"/>
          <p:cNvSpPr/>
          <p:nvPr/>
        </p:nvSpPr>
        <p:spPr>
          <a:xfrm rot="5400000">
            <a:off x="-1143007" y="2524594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5"/>
          <p:cNvSpPr/>
          <p:nvPr>
            <p:ph idx="12" type="sldNum"/>
          </p:nvPr>
        </p:nvSpPr>
        <p:spPr>
          <a:xfrm>
            <a:off x="4414059" y="4869180"/>
            <a:ext cx="891540" cy="2738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401" name="Google Shape;401;p45"/>
          <p:cNvSpPr/>
          <p:nvPr/>
        </p:nvSpPr>
        <p:spPr>
          <a:xfrm>
            <a:off x="4482913" y="2433250"/>
            <a:ext cx="178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29"/>
          <p:cNvGrpSpPr/>
          <p:nvPr/>
        </p:nvGrpSpPr>
        <p:grpSpPr>
          <a:xfrm>
            <a:off x="307283" y="476786"/>
            <a:ext cx="8356656" cy="1861602"/>
            <a:chOff x="409710" y="635715"/>
            <a:chExt cx="11142208" cy="2482136"/>
          </a:xfrm>
        </p:grpSpPr>
        <p:sp>
          <p:nvSpPr>
            <p:cNvPr id="164" name="Google Shape;164;p29"/>
            <p:cNvSpPr/>
            <p:nvPr/>
          </p:nvSpPr>
          <p:spPr>
            <a:xfrm>
              <a:off x="11223203" y="635716"/>
              <a:ext cx="328612" cy="1742360"/>
            </a:xfrm>
            <a:custGeom>
              <a:rect b="b" l="l" r="r" t="t"/>
              <a:pathLst>
                <a:path extrusionOk="0" h="1114" w="207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409710" y="1022350"/>
              <a:ext cx="709612" cy="2095501"/>
            </a:xfrm>
            <a:custGeom>
              <a:rect b="b" l="l" r="r" t="t"/>
              <a:pathLst>
                <a:path extrusionOk="0" h="1363" w="447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409710" y="837744"/>
              <a:ext cx="403225" cy="1705431"/>
            </a:xfrm>
            <a:custGeom>
              <a:rect b="b" l="l" r="r" t="t"/>
              <a:pathLst>
                <a:path extrusionOk="0" h="1109" w="254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644660" y="640894"/>
              <a:ext cx="168275" cy="1713195"/>
            </a:xfrm>
            <a:custGeom>
              <a:rect b="b" l="l" r="r" t="t"/>
              <a:pathLst>
                <a:path extrusionOk="0" h="1114" w="106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29"/>
          <p:cNvSpPr txBox="1"/>
          <p:nvPr>
            <p:ph type="title"/>
          </p:nvPr>
        </p:nvSpPr>
        <p:spPr>
          <a:xfrm>
            <a:off x="785460" y="569854"/>
            <a:ext cx="772989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sz="3000">
                <a:solidFill>
                  <a:srgbClr val="FFFFFF"/>
                </a:solidFill>
              </a:rPr>
              <a:t>When it comes to grading and assessments…</a:t>
            </a:r>
            <a:endParaRPr sz="1100"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1068678" y="1870838"/>
            <a:ext cx="3040159" cy="26723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1143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Don’t be that teacher who reminisces about the “good ol’ days”…</a:t>
            </a:r>
            <a:endParaRPr sz="1100"/>
          </a:p>
        </p:txBody>
      </p:sp>
      <p:pic>
        <p:nvPicPr>
          <p:cNvPr descr="A white sign with black text&#10;&#10;Description automatically generated" id="171" name="Google Shape;171;p2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-3" l="3639" r="-3" t="0"/>
          <a:stretch/>
        </p:blipFill>
        <p:spPr>
          <a:xfrm>
            <a:off x="4574169" y="1869282"/>
            <a:ext cx="3601803" cy="267252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>
            <p:ph idx="12" type="sldNum"/>
          </p:nvPr>
        </p:nvSpPr>
        <p:spPr>
          <a:xfrm>
            <a:off x="8030718" y="4786884"/>
            <a:ext cx="51435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6535859" y="4391770"/>
            <a:ext cx="1640113" cy="1500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" sz="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" sz="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</a:t>
            </a:r>
            <a:endParaRPr sz="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8242189" y="694694"/>
            <a:ext cx="515815" cy="4283224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0"/>
          <p:cNvSpPr/>
          <p:nvPr/>
        </p:nvSpPr>
        <p:spPr>
          <a:xfrm>
            <a:off x="8241712" y="493957"/>
            <a:ext cx="307028" cy="4141061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4570808" y="494643"/>
            <a:ext cx="3974400" cy="3938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0"/>
          <p:cNvSpPr txBox="1"/>
          <p:nvPr>
            <p:ph type="title"/>
          </p:nvPr>
        </p:nvSpPr>
        <p:spPr>
          <a:xfrm>
            <a:off x="4815685" y="735943"/>
            <a:ext cx="3486182" cy="954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n"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answer…</a:t>
            </a:r>
            <a:endParaRPr sz="3700"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4815685" y="1739384"/>
            <a:ext cx="3486182" cy="24300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000"/>
              <a:buChar char="•"/>
            </a:pPr>
            <a:r>
              <a:rPr lang="en" sz="3000">
                <a:solidFill>
                  <a:srgbClr val="FEFFFF"/>
                </a:solidFill>
              </a:rPr>
              <a:t>Chalkboards...</a:t>
            </a:r>
            <a:endParaRPr sz="11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EFFFF"/>
              </a:buClr>
              <a:buSzPts val="3000"/>
              <a:buChar char="•"/>
            </a:pPr>
            <a:r>
              <a:rPr lang="en" sz="3000">
                <a:solidFill>
                  <a:srgbClr val="FEFFFF"/>
                </a:solidFill>
              </a:rPr>
              <a:t>An overhead projector…</a:t>
            </a:r>
            <a:endParaRPr sz="11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EFFFF"/>
              </a:buClr>
              <a:buSzPts val="3000"/>
              <a:buChar char="•"/>
            </a:pPr>
            <a:r>
              <a:rPr lang="en" sz="3000">
                <a:solidFill>
                  <a:srgbClr val="FEFFFF"/>
                </a:solidFill>
              </a:rPr>
              <a:t>TV carts…</a:t>
            </a:r>
            <a:endParaRPr sz="1100"/>
          </a:p>
        </p:txBody>
      </p:sp>
      <p:sp>
        <p:nvSpPr>
          <p:cNvPr id="184" name="Google Shape;184;p30"/>
          <p:cNvSpPr txBox="1"/>
          <p:nvPr>
            <p:ph idx="12" type="sldNum"/>
          </p:nvPr>
        </p:nvSpPr>
        <p:spPr>
          <a:xfrm>
            <a:off x="8030718" y="4786884"/>
            <a:ext cx="51435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75" y="1443938"/>
            <a:ext cx="43673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31"/>
          <p:cNvGrpSpPr/>
          <p:nvPr/>
        </p:nvGrpSpPr>
        <p:grpSpPr>
          <a:xfrm>
            <a:off x="307283" y="476786"/>
            <a:ext cx="8356656" cy="1861602"/>
            <a:chOff x="409710" y="635715"/>
            <a:chExt cx="11142208" cy="2482136"/>
          </a:xfrm>
        </p:grpSpPr>
        <p:sp>
          <p:nvSpPr>
            <p:cNvPr id="192" name="Google Shape;192;p31"/>
            <p:cNvSpPr/>
            <p:nvPr/>
          </p:nvSpPr>
          <p:spPr>
            <a:xfrm>
              <a:off x="11223203" y="635716"/>
              <a:ext cx="328612" cy="1742360"/>
            </a:xfrm>
            <a:custGeom>
              <a:rect b="b" l="l" r="r" t="t"/>
              <a:pathLst>
                <a:path extrusionOk="0" h="1114" w="207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409710" y="1022350"/>
              <a:ext cx="709612" cy="2095501"/>
            </a:xfrm>
            <a:custGeom>
              <a:rect b="b" l="l" r="r" t="t"/>
              <a:pathLst>
                <a:path extrusionOk="0" h="1363" w="447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409710" y="837744"/>
              <a:ext cx="403225" cy="1705431"/>
            </a:xfrm>
            <a:custGeom>
              <a:rect b="b" l="l" r="r" t="t"/>
              <a:pathLst>
                <a:path extrusionOk="0" h="1109" w="254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644660" y="640894"/>
              <a:ext cx="168275" cy="1713195"/>
            </a:xfrm>
            <a:custGeom>
              <a:rect b="b" l="l" r="r" t="t"/>
              <a:pathLst>
                <a:path extrusionOk="0" h="1114" w="106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31"/>
          <p:cNvSpPr txBox="1"/>
          <p:nvPr>
            <p:ph type="title"/>
          </p:nvPr>
        </p:nvSpPr>
        <p:spPr>
          <a:xfrm>
            <a:off x="785460" y="569854"/>
            <a:ext cx="772989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sz="5300">
                <a:solidFill>
                  <a:srgbClr val="FFFFFF"/>
                </a:solidFill>
              </a:rPr>
              <a:t>The question…</a:t>
            </a:r>
            <a:endParaRPr sz="3400"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1068678" y="1870838"/>
            <a:ext cx="3040159" cy="26723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1143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" sz="3300"/>
              <a:t>What are things that were once standard items in a classroom?</a:t>
            </a:r>
            <a:endParaRPr sz="1100"/>
          </a:p>
        </p:txBody>
      </p:sp>
      <p:pic>
        <p:nvPicPr>
          <p:cNvPr descr="A desk with a computer in a room&#10;&#10;Description automatically generated" id="199" name="Google Shape;199;p3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067" l="0" r="0" t="0"/>
          <a:stretch/>
        </p:blipFill>
        <p:spPr>
          <a:xfrm>
            <a:off x="4574169" y="1869282"/>
            <a:ext cx="3601803" cy="267252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>
            <p:ph idx="12" type="sldNum"/>
          </p:nvPr>
        </p:nvSpPr>
        <p:spPr>
          <a:xfrm>
            <a:off x="8030718" y="4786884"/>
            <a:ext cx="51435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6445690" y="4391770"/>
            <a:ext cx="1730282" cy="1500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" sz="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" sz="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BY-SA</a:t>
            </a:r>
            <a:endParaRPr sz="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/>
          <p:nvPr/>
        </p:nvSpPr>
        <p:spPr>
          <a:xfrm>
            <a:off x="0" y="972500"/>
            <a:ext cx="9144000" cy="51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2"/>
          <p:cNvSpPr txBox="1"/>
          <p:nvPr>
            <p:ph type="title"/>
          </p:nvPr>
        </p:nvSpPr>
        <p:spPr>
          <a:xfrm>
            <a:off x="595247" y="290198"/>
            <a:ext cx="7549592" cy="97383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answer…</a:t>
            </a:r>
            <a:endParaRPr sz="2600"/>
          </a:p>
        </p:txBody>
      </p:sp>
      <p:sp>
        <p:nvSpPr>
          <p:cNvPr id="208" name="Google Shape;208;p32"/>
          <p:cNvSpPr/>
          <p:nvPr/>
        </p:nvSpPr>
        <p:spPr>
          <a:xfrm rot="10800000">
            <a:off x="-2" y="1499134"/>
            <a:ext cx="8590946" cy="586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2"/>
          <p:cNvSpPr/>
          <p:nvPr/>
        </p:nvSpPr>
        <p:spPr>
          <a:xfrm>
            <a:off x="0" y="1652309"/>
            <a:ext cx="8537522" cy="320099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595246" y="1949632"/>
            <a:ext cx="3597238" cy="2257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762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The Sony Walkman…</a:t>
            </a:r>
            <a:endParaRPr sz="11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 The Nokia phone…</a:t>
            </a:r>
            <a:endParaRPr sz="11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AOL…</a:t>
            </a:r>
            <a:endParaRPr sz="1100"/>
          </a:p>
        </p:txBody>
      </p:sp>
      <p:sp>
        <p:nvSpPr>
          <p:cNvPr id="211" name="Google Shape;211;p32"/>
          <p:cNvSpPr/>
          <p:nvPr/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6480125" y="490965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275" y="1652312"/>
            <a:ext cx="3402250" cy="32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4800"/>
              <a:t>The question…</a:t>
            </a:r>
            <a:endParaRPr sz="4800"/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324000" y="971550"/>
            <a:ext cx="4104000" cy="35879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What are things that were popular in 1999?</a:t>
            </a:r>
            <a:endParaRPr sz="1100"/>
          </a:p>
        </p:txBody>
      </p:sp>
      <p:sp>
        <p:nvSpPr>
          <p:cNvPr id="220" name="Google Shape;220;p33"/>
          <p:cNvSpPr txBox="1"/>
          <p:nvPr>
            <p:ph idx="12" type="sldNum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6357938" y="3823692"/>
            <a:ext cx="83820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This Photo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CC BY-SA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hand holding a cellphone&#10;&#10;Description automatically generated" id="222" name="Google Shape;22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4222" y="86562"/>
            <a:ext cx="28801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3131916" y="5143500"/>
            <a:ext cx="2880168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This Photo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CC BY-SA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3"/>
          <p:cNvSpPr txBox="1"/>
          <p:nvPr>
            <p:ph idx="2" type="body"/>
          </p:nvPr>
        </p:nvSpPr>
        <p:spPr>
          <a:xfrm>
            <a:off x="7553925" y="5539388"/>
            <a:ext cx="41040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4"/>
          <p:cNvSpPr/>
          <p:nvPr/>
        </p:nvSpPr>
        <p:spPr>
          <a:xfrm flipH="1">
            <a:off x="390858" y="683337"/>
            <a:ext cx="515815" cy="4283224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4"/>
          <p:cNvSpPr/>
          <p:nvPr/>
        </p:nvSpPr>
        <p:spPr>
          <a:xfrm flipH="1">
            <a:off x="0" y="1027826"/>
            <a:ext cx="395420" cy="3938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4"/>
          <p:cNvSpPr/>
          <p:nvPr/>
        </p:nvSpPr>
        <p:spPr>
          <a:xfrm flipH="1">
            <a:off x="600123" y="482600"/>
            <a:ext cx="307028" cy="4141061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4"/>
          <p:cNvSpPr/>
          <p:nvPr/>
        </p:nvSpPr>
        <p:spPr>
          <a:xfrm>
            <a:off x="596647" y="483286"/>
            <a:ext cx="2892018" cy="3938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4"/>
          <p:cNvSpPr txBox="1"/>
          <p:nvPr>
            <p:ph type="title"/>
          </p:nvPr>
        </p:nvSpPr>
        <p:spPr>
          <a:xfrm>
            <a:off x="860159" y="748501"/>
            <a:ext cx="2387205" cy="1103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answer…</a:t>
            </a:r>
            <a:endParaRPr sz="1100"/>
          </a:p>
        </p:txBody>
      </p:sp>
      <p:sp>
        <p:nvSpPr>
          <p:cNvPr id="235" name="Google Shape;235;p34"/>
          <p:cNvSpPr txBox="1"/>
          <p:nvPr>
            <p:ph idx="1" type="body"/>
          </p:nvPr>
        </p:nvSpPr>
        <p:spPr>
          <a:xfrm>
            <a:off x="854726" y="1480325"/>
            <a:ext cx="2400338" cy="26687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1143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FE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EFFFF"/>
              </a:buClr>
              <a:buSzPts val="2700"/>
              <a:buNone/>
            </a:pPr>
            <a:r>
              <a:rPr lang="en" sz="2700">
                <a:solidFill>
                  <a:srgbClr val="FEFFFF"/>
                </a:solidFill>
              </a:rPr>
              <a:t>There were a total of 9,000 of these stores around in 2004…</a:t>
            </a:r>
            <a:endParaRPr sz="1100"/>
          </a:p>
        </p:txBody>
      </p:sp>
      <p:pic>
        <p:nvPicPr>
          <p:cNvPr descr="Napolean Dynamite.mp4" id="236" name="Google Shape;236;p3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8701" y="612853"/>
            <a:ext cx="4904306" cy="367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 txBox="1"/>
          <p:nvPr>
            <p:ph idx="12" type="sldNum"/>
          </p:nvPr>
        </p:nvSpPr>
        <p:spPr>
          <a:xfrm>
            <a:off x="8030718" y="4786884"/>
            <a:ext cx="51435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4800"/>
              <a:t>The question…</a:t>
            </a:r>
            <a:endParaRPr sz="4800"/>
          </a:p>
        </p:txBody>
      </p:sp>
      <p:sp>
        <p:nvSpPr>
          <p:cNvPr id="243" name="Google Shape;243;p35"/>
          <p:cNvSpPr txBox="1"/>
          <p:nvPr>
            <p:ph idx="1" type="body"/>
          </p:nvPr>
        </p:nvSpPr>
        <p:spPr>
          <a:xfrm>
            <a:off x="628650" y="972362"/>
            <a:ext cx="3886200" cy="30256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" sz="3300"/>
              <a:t>        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" sz="3300"/>
              <a:t>           What is    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" sz="3300"/>
              <a:t>  Blockbuster Video?</a:t>
            </a:r>
            <a:endParaRPr sz="1100"/>
          </a:p>
        </p:txBody>
      </p:sp>
      <p:pic>
        <p:nvPicPr>
          <p:cNvPr descr="A store front at night&#10;&#10;Description automatically generated" id="244" name="Google Shape;244;p3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8000" y="1145486"/>
            <a:ext cx="4400485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 txBox="1"/>
          <p:nvPr>
            <p:ph idx="12" type="sldNum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4428000" y="4408989"/>
            <a:ext cx="4400485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BY-SA-NC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/>
          <p:nvPr/>
        </p:nvSpPr>
        <p:spPr>
          <a:xfrm>
            <a:off x="411479" y="260603"/>
            <a:ext cx="8325612" cy="135102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6"/>
          <p:cNvSpPr txBox="1"/>
          <p:nvPr>
            <p:ph type="title"/>
          </p:nvPr>
        </p:nvSpPr>
        <p:spPr>
          <a:xfrm>
            <a:off x="628650" y="43891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 sz="3600">
                <a:solidFill>
                  <a:schemeClr val="lt1"/>
                </a:solidFill>
              </a:rPr>
              <a:t>So what’s the point to all this?</a:t>
            </a:r>
            <a:endParaRPr sz="3600"/>
          </a:p>
        </p:txBody>
      </p:sp>
      <p:pic>
        <p:nvPicPr>
          <p:cNvPr descr="Logo, company name&#10;&#10;Description automatically generated" id="253" name="Google Shape;253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3" l="1063" r="3096" t="0"/>
          <a:stretch/>
        </p:blipFill>
        <p:spPr>
          <a:xfrm>
            <a:off x="630936" y="1887583"/>
            <a:ext cx="4677156" cy="2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 txBox="1"/>
          <p:nvPr>
            <p:ph idx="2" type="body"/>
          </p:nvPr>
        </p:nvSpPr>
        <p:spPr>
          <a:xfrm>
            <a:off x="5660136" y="1887583"/>
            <a:ext cx="2852928" cy="2745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841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/>
              <a:t>We can’t expect students to be ready for tomorrow by teaching them with methods from the past.</a:t>
            </a:r>
            <a:endParaRPr sz="1100"/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/>
              <a:t>More importantly, we can’t keep assessing what students know using Blockbuster methods in a Netflix world!</a:t>
            </a:r>
            <a:endParaRPr sz="1100"/>
          </a:p>
        </p:txBody>
      </p:sp>
      <p:sp>
        <p:nvSpPr>
          <p:cNvPr id="255" name="Google Shape;255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3667979" y="4482680"/>
            <a:ext cx="1640113" cy="1500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" sz="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" sz="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</a:t>
            </a:r>
            <a:endParaRPr sz="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